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75" r:id="rId5"/>
    <p:sldId id="278" r:id="rId6"/>
    <p:sldId id="273" r:id="rId7"/>
    <p:sldId id="257" r:id="rId8"/>
    <p:sldId id="265" r:id="rId9"/>
    <p:sldId id="268" r:id="rId10"/>
    <p:sldId id="270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19800" y="770576"/>
            <a:ext cx="2209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Statistics 2021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5629" y="1553062"/>
            <a:ext cx="8557371" cy="5000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2060"/>
                </a:solidFill>
              </a:rPr>
              <a:t>2</a:t>
            </a:r>
            <a:r>
              <a:rPr lang="en-US" sz="2000" b="1" baseline="30000" dirty="0" smtClean="0">
                <a:solidFill>
                  <a:srgbClr val="002060"/>
                </a:solidFill>
              </a:rPr>
              <a:t>nd</a:t>
            </a:r>
            <a:r>
              <a:rPr lang="en-US" sz="2000" b="1" dirty="0" smtClean="0">
                <a:solidFill>
                  <a:srgbClr val="002060"/>
                </a:solidFill>
              </a:rPr>
              <a:t> wave of compensations </a:t>
            </a:r>
            <a:r>
              <a:rPr lang="en-US" sz="2000" b="1" dirty="0">
                <a:solidFill>
                  <a:srgbClr val="002060"/>
                </a:solidFill>
              </a:rPr>
              <a:t>for</a:t>
            </a:r>
            <a:r>
              <a:rPr lang="ka-GE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vulnerable </a:t>
            </a:r>
            <a:r>
              <a:rPr lang="en-US" sz="2000" b="1" dirty="0" smtClean="0">
                <a:solidFill>
                  <a:srgbClr val="002060"/>
                </a:solidFill>
              </a:rPr>
              <a:t>groups and people with disability</a:t>
            </a:r>
            <a:endParaRPr lang="en-US" sz="2000" dirty="0"/>
          </a:p>
          <a:p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5629" y="2362200"/>
          <a:ext cx="8862174" cy="2345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686">
                  <a:extLst>
                    <a:ext uri="{9D8B030D-6E8A-4147-A177-3AD203B41FA5}">
                      <a16:colId xmlns:a16="http://schemas.microsoft.com/office/drawing/2014/main" val="3298688379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3885826391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3208405169"/>
                    </a:ext>
                  </a:extLst>
                </a:gridCol>
                <a:gridCol w="1223991">
                  <a:extLst>
                    <a:ext uri="{9D8B030D-6E8A-4147-A177-3AD203B41FA5}">
                      <a16:colId xmlns:a16="http://schemas.microsoft.com/office/drawing/2014/main" val="2588125908"/>
                    </a:ext>
                  </a:extLst>
                </a:gridCol>
                <a:gridCol w="745381">
                  <a:extLst>
                    <a:ext uri="{9D8B030D-6E8A-4147-A177-3AD203B41FA5}">
                      <a16:colId xmlns:a16="http://schemas.microsoft.com/office/drawing/2014/main" val="2387213194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2464603874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906025157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3575279237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317052525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3081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Households with score 65,000 to 100,001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Households with a rating score of 100,000 or less with 3 children or more, up to 16 years old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 with severe disability and children with disabilities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845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18543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231,666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9,371,915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156,533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2,542,700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44,435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4,443,600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6129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4519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62099" y="1001409"/>
            <a:ext cx="6019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Temporary unemployment compensation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05630" y="2057400"/>
            <a:ext cx="87859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Designed to protect well-being of the specific group suffering from economic hardship as a result of COVID- 19 pandemic.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Target  </a:t>
            </a:r>
          </a:p>
          <a:p>
            <a:pPr algn="just"/>
            <a:r>
              <a:rPr lang="en-US" sz="2800" b="1" i="1" dirty="0">
                <a:solidFill>
                  <a:srgbClr val="002060"/>
                </a:solidFill>
              </a:rPr>
              <a:t>Formal wage workers </a:t>
            </a:r>
            <a:r>
              <a:rPr lang="en-US" sz="2800" i="1" dirty="0">
                <a:solidFill>
                  <a:srgbClr val="002060"/>
                </a:solidFill>
              </a:rPr>
              <a:t>receiving GEL 1,200 over a period of 6 months (GEL 200  per month);</a:t>
            </a:r>
          </a:p>
          <a:p>
            <a:pPr algn="just"/>
            <a:r>
              <a:rPr lang="en-US" sz="2800" b="1" i="1" dirty="0">
                <a:solidFill>
                  <a:srgbClr val="002060"/>
                </a:solidFill>
              </a:rPr>
              <a:t>Self-employed workers and persons working in informal sector </a:t>
            </a:r>
            <a:r>
              <a:rPr lang="en-US" sz="2800" i="1" dirty="0">
                <a:solidFill>
                  <a:srgbClr val="002060"/>
                </a:solidFill>
              </a:rPr>
              <a:t>receiving a one-time cash assistance of GEL 300 if proof of loss of income provided.</a:t>
            </a:r>
          </a:p>
        </p:txBody>
      </p:sp>
    </p:spTree>
    <p:extLst>
      <p:ext uri="{BB962C8B-B14F-4D97-AF65-F5344CB8AC3E}">
        <p14:creationId xmlns:p14="http://schemas.microsoft.com/office/powerpoint/2010/main" val="192977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19800" y="770576"/>
            <a:ext cx="2209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Statistics 2020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5629" y="1553062"/>
            <a:ext cx="8557371" cy="50001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en-US" b="1" baseline="30000" dirty="0" smtClean="0">
                <a:solidFill>
                  <a:srgbClr val="002060"/>
                </a:solidFill>
              </a:rPr>
              <a:t>st</a:t>
            </a:r>
            <a:r>
              <a:rPr lang="en-US" b="1" dirty="0" smtClean="0">
                <a:solidFill>
                  <a:srgbClr val="002060"/>
                </a:solidFill>
              </a:rPr>
              <a:t> wave of compensations for self-employed </a:t>
            </a:r>
          </a:p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GEL 300 was transferred to  248 863 beneficiaries (104 369 women and 144 493 – men; sex of one beneficiary was not identified)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2</a:t>
            </a:r>
            <a:r>
              <a:rPr lang="en-US" b="1" baseline="30000" dirty="0" smtClean="0">
                <a:solidFill>
                  <a:srgbClr val="002060"/>
                </a:solidFill>
              </a:rPr>
              <a:t>nd</a:t>
            </a:r>
            <a:r>
              <a:rPr lang="en-US" b="1" dirty="0" smtClean="0">
                <a:solidFill>
                  <a:srgbClr val="002060"/>
                </a:solidFill>
              </a:rPr>
              <a:t> wave of compensations self-employed </a:t>
            </a:r>
          </a:p>
          <a:p>
            <a:r>
              <a:rPr lang="en-US" i="1" dirty="0" smtClean="0">
                <a:solidFill>
                  <a:srgbClr val="002060"/>
                </a:solidFill>
                <a:latin typeface="+mj-lt"/>
              </a:rPr>
              <a:t>GEL 300 was transferred to 121 325  beneficiaries (61 300 women and  60 012 – men; sex of 13 beneficiaries was not identified)</a:t>
            </a:r>
          </a:p>
          <a:p>
            <a:pPr algn="just"/>
            <a:r>
              <a:rPr lang="en-US" dirty="0" smtClean="0">
                <a:solidFill>
                  <a:srgbClr val="002060"/>
                </a:solidFill>
              </a:rPr>
              <a:t>163 253 (unique) formal wage workers received 200 GEL compensation (women - 88 980, men - 74 258; sex of 15 beneficiaries was not identified)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9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16674" y="469840"/>
            <a:ext cx="8223885" cy="74335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/>
              <a:t>To </a:t>
            </a:r>
            <a:r>
              <a:rPr lang="en-US" sz="3200" b="1" dirty="0"/>
              <a:t>mitigate the health impact of the COVID-19 crisis in Georgia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1" y="3459216"/>
            <a:ext cx="1536998" cy="101566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112</a:t>
            </a:r>
            <a:r>
              <a:rPr lang="ka-GE" sz="1200" dirty="0" smtClean="0">
                <a:solidFill>
                  <a:schemeClr val="bg1"/>
                </a:solidFill>
              </a:rPr>
              <a:t>, </a:t>
            </a:r>
            <a:r>
              <a:rPr lang="en-US" sz="1200" dirty="0" smtClean="0">
                <a:solidFill>
                  <a:schemeClr val="bg1"/>
                </a:solidFill>
              </a:rPr>
              <a:t>Central Online Clinic, Primary </a:t>
            </a:r>
            <a:r>
              <a:rPr lang="en-US" sz="1200" dirty="0">
                <a:solidFill>
                  <a:schemeClr val="bg1"/>
                </a:solidFill>
              </a:rPr>
              <a:t>Health Care </a:t>
            </a:r>
            <a:r>
              <a:rPr lang="en-US" sz="1200" dirty="0" smtClean="0">
                <a:solidFill>
                  <a:schemeClr val="bg1"/>
                </a:solidFill>
              </a:rPr>
              <a:t>Centers </a:t>
            </a:r>
            <a:r>
              <a:rPr lang="en-US" sz="1200" dirty="0">
                <a:solidFill>
                  <a:schemeClr val="bg1"/>
                </a:solidFill>
              </a:rPr>
              <a:t>for the Online </a:t>
            </a:r>
            <a:r>
              <a:rPr lang="en-US" sz="1200" dirty="0" smtClean="0">
                <a:solidFill>
                  <a:schemeClr val="bg1"/>
                </a:solidFill>
              </a:rPr>
              <a:t>Consultation</a:t>
            </a:r>
            <a:endParaRPr lang="ka-GE" sz="1200" dirty="0" smtClean="0">
              <a:solidFill>
                <a:schemeClr val="bg1"/>
              </a:solidFill>
            </a:endParaRPr>
          </a:p>
          <a:p>
            <a:pPr algn="ctr"/>
            <a:endParaRPr lang="ka-GE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7032" y="3448525"/>
            <a:ext cx="1536998" cy="101566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Lugar </a:t>
            </a:r>
            <a:r>
              <a:rPr lang="en-US" sz="1200" dirty="0" smtClean="0">
                <a:solidFill>
                  <a:schemeClr val="bg1"/>
                </a:solidFill>
              </a:rPr>
              <a:t>Laboratory, </a:t>
            </a:r>
            <a:r>
              <a:rPr lang="en-US" sz="1200" dirty="0">
                <a:solidFill>
                  <a:schemeClr val="bg1"/>
                </a:solidFill>
              </a:rPr>
              <a:t>public and private laboratories for PCR </a:t>
            </a:r>
            <a:r>
              <a:rPr lang="en-US" sz="1200" dirty="0" smtClean="0">
                <a:solidFill>
                  <a:schemeClr val="bg1"/>
                </a:solidFill>
              </a:rPr>
              <a:t>testing</a:t>
            </a:r>
            <a:endParaRPr lang="ka-GE" sz="1200" dirty="0" smtClean="0">
              <a:solidFill>
                <a:schemeClr val="bg1"/>
              </a:solidFill>
            </a:endParaRPr>
          </a:p>
          <a:p>
            <a:pPr algn="ctr"/>
            <a:endParaRPr lang="ka-GE" sz="1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944618"/>
            <a:ext cx="89782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District Public Health Services, Disease Control 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</a:rPr>
              <a:t>and</a:t>
            </a:r>
            <a:r>
              <a:rPr lang="ka-GE" sz="16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</a:rPr>
              <a:t>Epidemiological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Service of the Public Health 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</a:rPr>
              <a:t>Center</a:t>
            </a:r>
            <a:endParaRPr lang="ka-GE" sz="16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Google Shape;242;p25"/>
          <p:cNvSpPr/>
          <p:nvPr/>
        </p:nvSpPr>
        <p:spPr>
          <a:xfrm>
            <a:off x="1749982" y="2827854"/>
            <a:ext cx="1554048" cy="512663"/>
          </a:xfrm>
          <a:prstGeom prst="rect">
            <a:avLst/>
          </a:prstGeom>
          <a:solidFill>
            <a:schemeClr val="accent4">
              <a:lumMod val="50000"/>
            </a:schemeClr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244;p25"/>
          <p:cNvSpPr/>
          <p:nvPr/>
        </p:nvSpPr>
        <p:spPr>
          <a:xfrm>
            <a:off x="6911802" y="2817298"/>
            <a:ext cx="1551430" cy="511749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" name="Google Shape;256;p25"/>
          <p:cNvCxnSpPr/>
          <p:nvPr/>
        </p:nvCxnSpPr>
        <p:spPr>
          <a:xfrm>
            <a:off x="1133539" y="3147384"/>
            <a:ext cx="0" cy="251100"/>
          </a:xfrm>
          <a:prstGeom prst="straightConnector1">
            <a:avLst/>
          </a:prstGeom>
          <a:noFill/>
          <a:ln w="28575" cap="flat" cmpd="sng">
            <a:noFill/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2" name="Google Shape;257;p25"/>
          <p:cNvCxnSpPr/>
          <p:nvPr/>
        </p:nvCxnSpPr>
        <p:spPr>
          <a:xfrm>
            <a:off x="3218380" y="3147384"/>
            <a:ext cx="0" cy="251100"/>
          </a:xfrm>
          <a:prstGeom prst="straightConnector1">
            <a:avLst/>
          </a:prstGeom>
          <a:noFill/>
          <a:ln w="28575" cap="flat" cmpd="sng">
            <a:noFill/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3" name="Google Shape;258;p25"/>
          <p:cNvCxnSpPr/>
          <p:nvPr/>
        </p:nvCxnSpPr>
        <p:spPr>
          <a:xfrm>
            <a:off x="7809319" y="3197425"/>
            <a:ext cx="0" cy="251100"/>
          </a:xfrm>
          <a:prstGeom prst="straightConnector1">
            <a:avLst/>
          </a:prstGeom>
          <a:noFill/>
          <a:ln w="28575" cap="flat" cmpd="sng">
            <a:noFill/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4" name="Rectangle 13"/>
          <p:cNvSpPr/>
          <p:nvPr/>
        </p:nvSpPr>
        <p:spPr>
          <a:xfrm>
            <a:off x="730998" y="1705273"/>
            <a:ext cx="7595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Normative Framework: Targeted Testing Algorithm, Case Management Guideline, Hospital Mobilization Plan, New Infection Control Regulations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2" y="2817298"/>
            <a:ext cx="1536998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Responding to "fever"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10183" y="2900877"/>
            <a:ext cx="1115050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26347" y="2895600"/>
            <a:ext cx="1549500" cy="27699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Hospital network</a:t>
            </a:r>
          </a:p>
        </p:txBody>
      </p:sp>
      <p:sp>
        <p:nvSpPr>
          <p:cNvPr id="18" name="Google Shape;244;p25"/>
          <p:cNvSpPr/>
          <p:nvPr/>
        </p:nvSpPr>
        <p:spPr>
          <a:xfrm>
            <a:off x="6924417" y="3459216"/>
            <a:ext cx="1551430" cy="99882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COVID-19 Hospitals mobilized for case </a:t>
            </a:r>
            <a:r>
              <a:rPr lang="en-US" sz="1200" dirty="0" smtClean="0">
                <a:solidFill>
                  <a:schemeClr val="bg1"/>
                </a:solidFill>
              </a:rPr>
              <a:t>management</a:t>
            </a:r>
            <a:endParaRPr lang="ka-GE" sz="1200" dirty="0" smtClean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4586" y="3444937"/>
            <a:ext cx="1551430" cy="1015663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Centralized Management Clinic and Online Clinics (Family Doctor and Residents)</a:t>
            </a:r>
            <a:endParaRPr lang="ka-GE" sz="1200" dirty="0">
              <a:solidFill>
                <a:schemeClr val="bg1"/>
              </a:solidFill>
            </a:endParaRPr>
          </a:p>
        </p:txBody>
      </p:sp>
      <p:sp>
        <p:nvSpPr>
          <p:cNvPr id="21" name="Google Shape;243;p25"/>
          <p:cNvSpPr/>
          <p:nvPr/>
        </p:nvSpPr>
        <p:spPr>
          <a:xfrm>
            <a:off x="3501211" y="2848157"/>
            <a:ext cx="1544806" cy="492359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22" name="Google Shape;256;p25"/>
          <p:cNvCxnSpPr/>
          <p:nvPr/>
        </p:nvCxnSpPr>
        <p:spPr>
          <a:xfrm>
            <a:off x="5437194" y="3143404"/>
            <a:ext cx="0" cy="251100"/>
          </a:xfrm>
          <a:prstGeom prst="straightConnector1">
            <a:avLst/>
          </a:prstGeom>
          <a:noFill/>
          <a:ln w="28575" cap="flat" cmpd="sng">
            <a:noFill/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23" name="Rectangle 22"/>
          <p:cNvSpPr/>
          <p:nvPr/>
        </p:nvSpPr>
        <p:spPr>
          <a:xfrm>
            <a:off x="3541877" y="2878851"/>
            <a:ext cx="1504139" cy="4616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 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at home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09501" y="3442375"/>
            <a:ext cx="1551430" cy="101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Management mild to moderate COVID-19</a:t>
            </a:r>
            <a:r>
              <a:rPr lang="ka-GE" sz="12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cases</a:t>
            </a:r>
            <a:r>
              <a:rPr lang="en-US" sz="12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endParaRPr lang="ka-GE" sz="1200" dirty="0">
              <a:solidFill>
                <a:schemeClr val="bg1"/>
              </a:solidFill>
            </a:endParaRPr>
          </a:p>
        </p:txBody>
      </p:sp>
      <p:sp>
        <p:nvSpPr>
          <p:cNvPr id="25" name="Google Shape;242;p25"/>
          <p:cNvSpPr/>
          <p:nvPr/>
        </p:nvSpPr>
        <p:spPr>
          <a:xfrm>
            <a:off x="5204660" y="2835594"/>
            <a:ext cx="1554048" cy="512663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26" name="Google Shape;257;p25"/>
          <p:cNvCxnSpPr/>
          <p:nvPr/>
        </p:nvCxnSpPr>
        <p:spPr>
          <a:xfrm>
            <a:off x="6673058" y="3155124"/>
            <a:ext cx="0" cy="251100"/>
          </a:xfrm>
          <a:prstGeom prst="straightConnector1">
            <a:avLst/>
          </a:prstGeom>
          <a:noFill/>
          <a:ln w="28575" cap="flat" cmpd="sng">
            <a:noFill/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27" name="Rectangle 26"/>
          <p:cNvSpPr/>
          <p:nvPr/>
        </p:nvSpPr>
        <p:spPr>
          <a:xfrm>
            <a:off x="5378422" y="2908617"/>
            <a:ext cx="1087927" cy="27699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 Hotels</a:t>
            </a:r>
          </a:p>
        </p:txBody>
      </p:sp>
    </p:spTree>
    <p:extLst>
      <p:ext uri="{BB962C8B-B14F-4D97-AF65-F5344CB8AC3E}">
        <p14:creationId xmlns:p14="http://schemas.microsoft.com/office/powerpoint/2010/main" val="223358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Outcome 3. Equipment and supplies to deal with health problems resulting from the COVID-19 crisis (1)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746" y="1417638"/>
            <a:ext cx="841545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 smtClean="0"/>
              <a:t>Equipment</a:t>
            </a:r>
          </a:p>
          <a:p>
            <a:r>
              <a:rPr lang="en-US" sz="2000" dirty="0" smtClean="0"/>
              <a:t>96 pulmonary ventilators</a:t>
            </a:r>
          </a:p>
          <a:p>
            <a:r>
              <a:rPr lang="en-US" sz="2000" dirty="0" smtClean="0"/>
              <a:t>1000 </a:t>
            </a:r>
            <a:r>
              <a:rPr lang="en-US" sz="2000" dirty="0"/>
              <a:t>oxygen </a:t>
            </a:r>
            <a:r>
              <a:rPr lang="en-US" sz="2000" dirty="0" smtClean="0"/>
              <a:t>concentrators</a:t>
            </a:r>
            <a:endParaRPr lang="ka-GE" sz="2000" dirty="0" smtClean="0"/>
          </a:p>
          <a:p>
            <a:r>
              <a:rPr lang="en-US" sz="2000" dirty="0"/>
              <a:t>850 non-invasive assisted medical ventilation machines with BPAP and HFNC </a:t>
            </a:r>
            <a:endParaRPr lang="ka-GE" sz="2000" dirty="0" smtClean="0"/>
          </a:p>
          <a:p>
            <a:r>
              <a:rPr lang="en-US" sz="2000" dirty="0"/>
              <a:t>36 Dialysis Machines </a:t>
            </a:r>
            <a:endParaRPr lang="ka-GE" sz="2000" dirty="0" smtClean="0"/>
          </a:p>
          <a:p>
            <a:r>
              <a:rPr lang="en-US" sz="2000" dirty="0" smtClean="0"/>
              <a:t>14 </a:t>
            </a:r>
            <a:r>
              <a:rPr lang="en-US" sz="2000" dirty="0"/>
              <a:t>cardiograph </a:t>
            </a:r>
            <a:r>
              <a:rPr lang="en-US" sz="2000" dirty="0" smtClean="0"/>
              <a:t>machines</a:t>
            </a:r>
          </a:p>
          <a:p>
            <a:r>
              <a:rPr lang="en-US" sz="2000" dirty="0"/>
              <a:t>321 Patient </a:t>
            </a:r>
            <a:r>
              <a:rPr lang="en-US" sz="2000" dirty="0" smtClean="0"/>
              <a:t>Monitors </a:t>
            </a:r>
          </a:p>
          <a:p>
            <a:r>
              <a:rPr lang="en-US" sz="2000" dirty="0" smtClean="0"/>
              <a:t>4 </a:t>
            </a:r>
            <a:r>
              <a:rPr lang="en-US" sz="2000" dirty="0"/>
              <a:t>X-ray mobile, </a:t>
            </a:r>
            <a:endParaRPr lang="en-US" sz="2000" dirty="0" smtClean="0"/>
          </a:p>
          <a:p>
            <a:r>
              <a:rPr lang="en-US" sz="2000" dirty="0" smtClean="0"/>
              <a:t>21 defibrillators </a:t>
            </a:r>
          </a:p>
          <a:p>
            <a:r>
              <a:rPr lang="en-US" sz="2000" dirty="0" smtClean="0"/>
              <a:t>15 </a:t>
            </a:r>
            <a:r>
              <a:rPr lang="en-US" sz="2000" dirty="0"/>
              <a:t>Ultrasounds </a:t>
            </a:r>
          </a:p>
          <a:p>
            <a:r>
              <a:rPr lang="en-US" sz="2000" dirty="0" smtClean="0"/>
              <a:t>31 stretchers</a:t>
            </a:r>
          </a:p>
          <a:p>
            <a:r>
              <a:rPr lang="en-US" sz="2000" dirty="0"/>
              <a:t>289 Pumps  </a:t>
            </a:r>
            <a:r>
              <a:rPr lang="en-US" sz="2000" dirty="0" err="1" smtClean="0"/>
              <a:t>atc</a:t>
            </a:r>
            <a:r>
              <a:rPr lang="en-US" sz="2000" dirty="0" smtClean="0"/>
              <a:t>…</a:t>
            </a:r>
            <a:endParaRPr lang="en-US" sz="2000" dirty="0"/>
          </a:p>
          <a:p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95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Outcome 3. Equipment and supplies to deal with health problems resulting from the COVID-19 crisis (2)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COVID-19 diagnostic test </a:t>
            </a:r>
            <a:r>
              <a:rPr lang="en-US" b="1" u="sng" dirty="0" smtClean="0"/>
              <a:t>systems</a:t>
            </a:r>
          </a:p>
          <a:p>
            <a:r>
              <a:rPr lang="en-US" dirty="0"/>
              <a:t>PCR Test automatic machine from Roche Diagnostic - </a:t>
            </a:r>
            <a:r>
              <a:rPr lang="en-US" dirty="0" err="1"/>
              <a:t>Cobas</a:t>
            </a:r>
            <a:r>
              <a:rPr lang="en-US" dirty="0"/>
              <a:t> 6800 </a:t>
            </a:r>
          </a:p>
          <a:p>
            <a:pPr lvl="0"/>
            <a:r>
              <a:rPr lang="en-US" dirty="0" smtClean="0"/>
              <a:t>2 </a:t>
            </a:r>
            <a:r>
              <a:rPr lang="ka-GE" dirty="0" smtClean="0"/>
              <a:t>287</a:t>
            </a:r>
            <a:r>
              <a:rPr lang="en-US" dirty="0" smtClean="0"/>
              <a:t> </a:t>
            </a:r>
            <a:r>
              <a:rPr lang="en-US" dirty="0"/>
              <a:t>000 rapid </a:t>
            </a:r>
            <a:r>
              <a:rPr lang="en-US" dirty="0" smtClean="0"/>
              <a:t>tests</a:t>
            </a:r>
            <a:r>
              <a:rPr lang="en-US" dirty="0"/>
              <a:t>, and </a:t>
            </a:r>
            <a:r>
              <a:rPr lang="en-US" dirty="0" smtClean="0"/>
              <a:t>1</a:t>
            </a:r>
            <a:r>
              <a:rPr lang="ka-GE" dirty="0" smtClean="0"/>
              <a:t>,</a:t>
            </a:r>
            <a:r>
              <a:rPr lang="en-US" dirty="0" smtClean="0"/>
              <a:t>121</a:t>
            </a:r>
            <a:r>
              <a:rPr lang="ka-GE" dirty="0" smtClean="0"/>
              <a:t>,</a:t>
            </a:r>
            <a:r>
              <a:rPr lang="en-US" dirty="0" smtClean="0"/>
              <a:t> 000 </a:t>
            </a:r>
            <a:r>
              <a:rPr lang="en-US" dirty="0"/>
              <a:t>PCR tests; also, over 275 000 DNA/RNA extraction </a:t>
            </a:r>
            <a:r>
              <a:rPr lang="en-US" dirty="0" smtClean="0"/>
              <a:t>Kits</a:t>
            </a:r>
            <a:endParaRPr lang="en-US" dirty="0"/>
          </a:p>
          <a:p>
            <a:pPr marL="0" lvl="0" indent="0">
              <a:buNone/>
            </a:pPr>
            <a:endParaRPr lang="en-US" b="1" u="sng" dirty="0" smtClean="0"/>
          </a:p>
          <a:p>
            <a:pPr marL="0" lvl="0" indent="0">
              <a:buNone/>
            </a:pPr>
            <a:r>
              <a:rPr lang="en-US" b="1" u="sng" dirty="0" smtClean="0"/>
              <a:t>PPE</a:t>
            </a:r>
          </a:p>
          <a:p>
            <a:pPr lvl="0"/>
            <a:r>
              <a:rPr lang="ka-GE" dirty="0"/>
              <a:t>54 000 </a:t>
            </a:r>
            <a:r>
              <a:rPr lang="de-DE" dirty="0"/>
              <a:t>protective </a:t>
            </a:r>
            <a:r>
              <a:rPr lang="de-DE" dirty="0" smtClean="0"/>
              <a:t>googles</a:t>
            </a:r>
            <a:endParaRPr lang="ka-GE" dirty="0" smtClean="0"/>
          </a:p>
          <a:p>
            <a:pPr lvl="0"/>
            <a:r>
              <a:rPr lang="ka-GE" dirty="0" smtClean="0"/>
              <a:t>40 </a:t>
            </a:r>
            <a:r>
              <a:rPr lang="ka-GE" dirty="0"/>
              <a:t>000 </a:t>
            </a:r>
            <a:r>
              <a:rPr lang="de-DE" dirty="0"/>
              <a:t>face </a:t>
            </a:r>
            <a:r>
              <a:rPr lang="de-DE" dirty="0" smtClean="0"/>
              <a:t>shields</a:t>
            </a:r>
            <a:endParaRPr lang="ka-GE" dirty="0" smtClean="0"/>
          </a:p>
          <a:p>
            <a:pPr lvl="0"/>
            <a:r>
              <a:rPr lang="en-US" dirty="0" smtClean="0"/>
              <a:t>230 </a:t>
            </a:r>
            <a:r>
              <a:rPr lang="en-US" dirty="0"/>
              <a:t>000  </a:t>
            </a:r>
            <a:r>
              <a:rPr lang="de-DE" dirty="0" smtClean="0"/>
              <a:t>respirators</a:t>
            </a:r>
            <a:endParaRPr lang="ka-GE" dirty="0" smtClean="0"/>
          </a:p>
          <a:p>
            <a:pPr lvl="0"/>
            <a:r>
              <a:rPr lang="en-US" dirty="0" smtClean="0"/>
              <a:t>4 </a:t>
            </a:r>
            <a:r>
              <a:rPr lang="en-US" dirty="0"/>
              <a:t>300 000 </a:t>
            </a:r>
            <a:r>
              <a:rPr lang="ka-GE" dirty="0" smtClean="0"/>
              <a:t>gloves</a:t>
            </a:r>
            <a:endParaRPr lang="en-US" dirty="0"/>
          </a:p>
          <a:p>
            <a:r>
              <a:rPr lang="ka-GE" dirty="0"/>
              <a:t>3 000 000 </a:t>
            </a:r>
            <a:r>
              <a:rPr lang="en-US" dirty="0"/>
              <a:t>disposable surgical </a:t>
            </a:r>
            <a:r>
              <a:rPr lang="ka-GE" dirty="0"/>
              <a:t>mask</a:t>
            </a:r>
            <a:r>
              <a:rPr lang="de-DE" dirty="0"/>
              <a:t>s</a:t>
            </a:r>
            <a:endParaRPr lang="en-US" b="1" u="sng" dirty="0" smtClean="0"/>
          </a:p>
          <a:p>
            <a:pPr marL="0" indent="0">
              <a:buNone/>
            </a:pPr>
            <a:endParaRPr lang="en-US" b="1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63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3 Indicator – Number of Intensive Care unit beds compared to January 2020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Baseline – 1 January, 2020 – 1297 ICU beds</a:t>
            </a:r>
          </a:p>
          <a:p>
            <a:r>
              <a:rPr lang="en-US" dirty="0" smtClean="0"/>
              <a:t>Target – by 31 December 150 additional intensive Care Unit Beds compared to January 2020</a:t>
            </a:r>
          </a:p>
          <a:p>
            <a:endParaRPr lang="en-US" dirty="0"/>
          </a:p>
          <a:p>
            <a:r>
              <a:rPr lang="en-US" dirty="0"/>
              <a:t>Batumi Republican Hospital - </a:t>
            </a:r>
            <a:r>
              <a:rPr lang="en-US" dirty="0" smtClean="0"/>
              <a:t>45</a:t>
            </a:r>
            <a:endParaRPr lang="ka-GE" dirty="0" smtClean="0"/>
          </a:p>
          <a:p>
            <a:r>
              <a:rPr lang="en-US" dirty="0" err="1" smtClean="0"/>
              <a:t>Rukhi</a:t>
            </a:r>
            <a:r>
              <a:rPr lang="en-US" dirty="0" smtClean="0"/>
              <a:t> </a:t>
            </a:r>
            <a:r>
              <a:rPr lang="en-US" dirty="0"/>
              <a:t>Clinic </a:t>
            </a:r>
            <a:r>
              <a:rPr lang="en-US" dirty="0" smtClean="0"/>
              <a:t>– 20</a:t>
            </a:r>
          </a:p>
          <a:p>
            <a:r>
              <a:rPr lang="en-US" dirty="0" err="1" smtClean="0"/>
              <a:t>Kipshidze</a:t>
            </a:r>
            <a:r>
              <a:rPr lang="en-US" dirty="0" smtClean="0"/>
              <a:t> </a:t>
            </a:r>
            <a:r>
              <a:rPr lang="en-US" dirty="0"/>
              <a:t>University Clinic </a:t>
            </a:r>
            <a:r>
              <a:rPr lang="en-US" dirty="0" smtClean="0"/>
              <a:t>– 97</a:t>
            </a:r>
          </a:p>
          <a:p>
            <a:r>
              <a:rPr lang="en-US" dirty="0" smtClean="0"/>
              <a:t>In Total – 163 ICU beds for 31 December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590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29338" y="1251851"/>
            <a:ext cx="7532703" cy="8435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325" b="1" dirty="0">
                <a:solidFill>
                  <a:srgbClr val="E09610"/>
                </a:solidFill>
              </a:rPr>
              <a:t>Impact of COVID-19 on the healthcare sector</a:t>
            </a:r>
          </a:p>
        </p:txBody>
      </p:sp>
      <p:sp>
        <p:nvSpPr>
          <p:cNvPr id="4" name="Cross 3"/>
          <p:cNvSpPr/>
          <p:nvPr/>
        </p:nvSpPr>
        <p:spPr>
          <a:xfrm>
            <a:off x="212527" y="997073"/>
            <a:ext cx="1033622" cy="843540"/>
          </a:xfrm>
          <a:prstGeom prst="plus">
            <a:avLst>
              <a:gd name="adj" fmla="val 32810"/>
            </a:avLst>
          </a:prstGeom>
          <a:blipFill rotWithShape="0">
            <a:blip r:embed="rId2"/>
            <a:stretch>
              <a:fillRect/>
            </a:stretch>
          </a:blipFill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512941" y="2095391"/>
            <a:ext cx="4357193" cy="2949603"/>
            <a:chOff x="151996" y="1312947"/>
            <a:chExt cx="5809591" cy="3932804"/>
          </a:xfrm>
        </p:grpSpPr>
        <p:sp>
          <p:nvSpPr>
            <p:cNvPr id="6" name="Rectangle 5"/>
            <p:cNvSpPr/>
            <p:nvPr/>
          </p:nvSpPr>
          <p:spPr>
            <a:xfrm>
              <a:off x="2041623" y="1312947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51996" y="1513669"/>
              <a:ext cx="4688388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22860" rIns="22860" bIns="22860" numCol="1" spcCol="1270" anchor="t" anchorCtr="0">
              <a:noAutofit/>
            </a:bodyPr>
            <a:lstStyle/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</a:rPr>
                <a:t>Improving infection prevention and control practices in medical facilities</a:t>
              </a:r>
              <a:endParaRPr lang="ka-GE" sz="1600" dirty="0">
                <a:solidFill>
                  <a:srgbClr val="002060"/>
                </a:solidFill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</a:rPr>
                <a:t>Mobilizing the primary health care network and an online consultation model in collaboration with 112</a:t>
              </a:r>
              <a:endParaRPr lang="ka-GE" sz="1600" dirty="0">
                <a:solidFill>
                  <a:srgbClr val="002060"/>
                </a:solidFill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</a:rPr>
                <a:t>Ability to mobilize resources to improve emergency services</a:t>
              </a:r>
              <a:endParaRPr lang="ka-GE" sz="1600" dirty="0">
                <a:solidFill>
                  <a:srgbClr val="002060"/>
                </a:solidFill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</a:rPr>
                <a:t>Mobilize donor assistance to strengthen public health and state-owned clinics</a:t>
              </a:r>
              <a:endParaRPr lang="ka-GE" sz="1600" dirty="0">
                <a:solidFill>
                  <a:srgbClr val="002060"/>
                </a:solidFill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 smtClean="0">
                  <a:solidFill>
                    <a:srgbClr val="002060"/>
                  </a:solidFill>
                </a:rPr>
                <a:t>COVID-Hotels </a:t>
              </a:r>
              <a:r>
                <a:rPr lang="en-US" sz="1600" dirty="0">
                  <a:solidFill>
                    <a:srgbClr val="002060"/>
                  </a:solidFill>
                </a:rPr>
                <a:t>for the management of mild and moderate patients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00031" y="1840613"/>
            <a:ext cx="3522947" cy="3053840"/>
            <a:chOff x="7170180" y="655988"/>
            <a:chExt cx="4697263" cy="4071787"/>
          </a:xfrm>
        </p:grpSpPr>
        <p:sp>
          <p:nvSpPr>
            <p:cNvPr id="9" name="Rectangle 8"/>
            <p:cNvSpPr/>
            <p:nvPr/>
          </p:nvSpPr>
          <p:spPr>
            <a:xfrm>
              <a:off x="7170180" y="655988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7170180" y="995693"/>
              <a:ext cx="4697263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22860" rIns="22860" bIns="22860" numCol="1" spcCol="1270" anchor="t" anchorCtr="0">
              <a:noAutofit/>
            </a:bodyPr>
            <a:lstStyle/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Due to declining revenues of medical facilities due to declining hospital and outpatient referrals</a:t>
              </a:r>
              <a:endParaRPr lang="ka-GE" sz="1600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Stop providing other services at </a:t>
              </a:r>
              <a:r>
                <a:rPr lang="en-US" sz="1600" dirty="0" smtClean="0">
                  <a:solidFill>
                    <a:srgbClr val="002060"/>
                  </a:solidFill>
                  <a:cs typeface="Times New Roman" panose="02020603050405020304" pitchFamily="18" charset="0"/>
                </a:rPr>
                <a:t>COVID </a:t>
              </a: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and Fever clinics</a:t>
              </a:r>
              <a:endParaRPr lang="ka-GE" sz="1600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The need to mobilize additional financial resources for clinics in "readiness" mode</a:t>
              </a:r>
              <a:endParaRPr lang="ka-GE" sz="1600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Logistics and costs of personal protective equipment and test supplies</a:t>
              </a:r>
              <a:endParaRPr lang="ka-GE" sz="1600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  <a:p>
              <a:pPr marL="214313" indent="-214313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en-US" sz="1600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High incidence of new coronavirus infection in medical staff</a:t>
              </a:r>
              <a:endParaRPr lang="en-US" sz="16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217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62099" y="1295400"/>
            <a:ext cx="601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Helvetica" panose="020B0604020202020204" pitchFamily="34" charset="0"/>
              </a:rPr>
              <a:t>Measures by Government’s 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Helvetica" panose="020B0604020202020204" pitchFamily="34" charset="0"/>
              </a:rPr>
              <a:t>Anti-Crisis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Helvetica" panose="020B0604020202020204" pitchFamily="34" charset="0"/>
              </a:rPr>
              <a:t>Plan 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630" y="2057400"/>
            <a:ext cx="878597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lvl="1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Households whose social rating is between 65 000 and 100 000 received assistance for six months, GEL 35 per member of the household (for single person – GEL 70 GEL, for household with two persons – GEL 90).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marR="0" lvl="1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Families whose social rating is between 0 and 100 000 and have three or more children under 16 received on average GEL 600 assistance for six months. 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marR="0" lvl="1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Persons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with severe disabilities and children with disabilities received on average GEL 600 assistance for six months. 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marR="0" lvl="1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Special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assistance to children – every child under 18 received one-time assistance of GEL 200 (valid until December 1, 2020). 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marR="0" lvl="1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Utility subsidies </a:t>
            </a:r>
            <a:endParaRPr lang="en-US" sz="2000" dirty="0">
              <a:solidFill>
                <a:schemeClr val="tx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56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19800" y="770576"/>
            <a:ext cx="2209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Statistics 2020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232241"/>
            <a:ext cx="77836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1</a:t>
            </a:r>
            <a:r>
              <a:rPr lang="en-US" sz="2000" b="1" baseline="30000" dirty="0">
                <a:solidFill>
                  <a:srgbClr val="002060"/>
                </a:solidFill>
              </a:rPr>
              <a:t>st</a:t>
            </a:r>
            <a:r>
              <a:rPr lang="en-US" sz="2000" b="1" dirty="0">
                <a:solidFill>
                  <a:srgbClr val="002060"/>
                </a:solidFill>
              </a:rPr>
              <a:t> wave of compensations </a:t>
            </a:r>
            <a:r>
              <a:rPr lang="en-US" sz="2000" b="1" dirty="0" smtClean="0">
                <a:solidFill>
                  <a:srgbClr val="002060"/>
                </a:solidFill>
              </a:rPr>
              <a:t>for</a:t>
            </a:r>
            <a:r>
              <a:rPr lang="ka-GE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vulnerable </a:t>
            </a:r>
            <a:r>
              <a:rPr lang="en-US" sz="2000" b="1" dirty="0">
                <a:solidFill>
                  <a:srgbClr val="002060"/>
                </a:solidFill>
              </a:rPr>
              <a:t>groups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628953"/>
              </p:ext>
            </p:extLst>
          </p:nvPr>
        </p:nvGraphicFramePr>
        <p:xfrm>
          <a:off x="457199" y="1693910"/>
          <a:ext cx="8153404" cy="493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772">
                  <a:extLst>
                    <a:ext uri="{9D8B030D-6E8A-4147-A177-3AD203B41FA5}">
                      <a16:colId xmlns:a16="http://schemas.microsoft.com/office/drawing/2014/main" val="1891418866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772382636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237834995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1516890221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1685697373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2082079672"/>
                    </a:ext>
                  </a:extLst>
                </a:gridCol>
                <a:gridCol w="1164772">
                  <a:extLst>
                    <a:ext uri="{9D8B030D-6E8A-4147-A177-3AD203B41FA5}">
                      <a16:colId xmlns:a16="http://schemas.microsoft.com/office/drawing/2014/main" val="23117190"/>
                    </a:ext>
                  </a:extLst>
                </a:gridCol>
              </a:tblGrid>
              <a:tr h="4936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668110"/>
                  </a:ext>
                </a:extLst>
              </a:tr>
              <a:tr h="9864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Households with score 65,000 to 100,001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Households with a rating score of 100,000 or less with 3 children or more, up to 16 years old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089268"/>
                  </a:ext>
                </a:extLst>
              </a:tr>
              <a:tr h="49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8178079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194,796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7,932,375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22,644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139,848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2,264,400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414248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8,009,700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141,428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2,291,700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029844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71,973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201,175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8,180,395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143,956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2,335,400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3441488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74,556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209,417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8,507,525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2,409,400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7332577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216,868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8,796,630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151,902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2,467,700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9385084"/>
                  </a:ext>
                </a:extLst>
              </a:tr>
              <a:tr h="4936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78,642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222,753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9,024,710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154,970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2,517,000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7052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96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tgvaramadze\Desktop\logo_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30" y="228600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19800" y="770576"/>
            <a:ext cx="2209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Statistics 2020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4555" y="1600200"/>
            <a:ext cx="77836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1</a:t>
            </a:r>
            <a:r>
              <a:rPr lang="en-US" sz="2000" b="1" baseline="30000" dirty="0">
                <a:solidFill>
                  <a:srgbClr val="002060"/>
                </a:solidFill>
              </a:rPr>
              <a:t>st</a:t>
            </a:r>
            <a:r>
              <a:rPr lang="en-US" sz="2000" b="1" dirty="0">
                <a:solidFill>
                  <a:srgbClr val="002060"/>
                </a:solidFill>
              </a:rPr>
              <a:t> wave of compensations </a:t>
            </a:r>
            <a:r>
              <a:rPr lang="en-US" sz="2000" b="1" dirty="0" smtClean="0">
                <a:solidFill>
                  <a:srgbClr val="002060"/>
                </a:solidFill>
              </a:rPr>
              <a:t>for</a:t>
            </a:r>
            <a:r>
              <a:rPr lang="ka-GE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people with disability (including children with disabilities)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185594"/>
              </p:ext>
            </p:extLst>
          </p:nvPr>
        </p:nvGraphicFramePr>
        <p:xfrm>
          <a:off x="838198" y="2438400"/>
          <a:ext cx="7391400" cy="3900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2747210422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675579986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3691393361"/>
                    </a:ext>
                  </a:extLst>
                </a:gridCol>
              </a:tblGrid>
              <a:tr h="6858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benefit for 6 months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170628"/>
                  </a:ext>
                </a:extLst>
              </a:tr>
              <a:tr h="238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 with severe disability and children with disabilities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0902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44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4,043,400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401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4,205,600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8580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4,356,600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03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4,432,900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5204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4,471,400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749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4,524,300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5596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48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905</Words>
  <Application>Microsoft Office PowerPoint</Application>
  <PresentationFormat>On-screen Show (4:3)</PresentationFormat>
  <Paragraphs>180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Helvetica</vt:lpstr>
      <vt:lpstr>Sylfaen</vt:lpstr>
      <vt:lpstr>Times New Roman</vt:lpstr>
      <vt:lpstr>Wingdings</vt:lpstr>
      <vt:lpstr>Office Theme</vt:lpstr>
      <vt:lpstr>PowerPoint Presentation</vt:lpstr>
      <vt:lpstr>PowerPoint Presentation</vt:lpstr>
      <vt:lpstr>Outcome 3. Equipment and supplies to deal with health problems resulting from the COVID-19 crisis (1)</vt:lpstr>
      <vt:lpstr>Outcome 3. Equipment and supplies to deal with health problems resulting from the COVID-19 crisis (2)</vt:lpstr>
      <vt:lpstr>3 Indicator – Number of Intensive Care unit beds compared to January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Gvaramadze</dc:creator>
  <cp:lastModifiedBy>Maia Nikoleishvili</cp:lastModifiedBy>
  <cp:revision>35</cp:revision>
  <dcterms:created xsi:type="dcterms:W3CDTF">2006-08-16T00:00:00Z</dcterms:created>
  <dcterms:modified xsi:type="dcterms:W3CDTF">2021-04-07T08:35:04Z</dcterms:modified>
</cp:coreProperties>
</file>